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7"/>
  </p:notesMasterIdLst>
  <p:sldIdLst>
    <p:sldId id="256" r:id="rId3"/>
    <p:sldId id="257" r:id="rId4"/>
    <p:sldId id="265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7" r:id="rId15"/>
    <p:sldId id="264" r:id="rId16"/>
  </p:sldIdLst>
  <p:sldSz cx="9144000" cy="5143500" type="screen16x9"/>
  <p:notesSz cx="6858000" cy="9144000"/>
  <p:embeddedFontLst>
    <p:embeddedFont>
      <p:font typeface="NanumGothic" panose="020D0604000000000000" pitchFamily="34" charset="-127"/>
      <p:regular r:id="rId18"/>
      <p:bold r:id="rId19"/>
    </p:embeddedFont>
    <p:embeddedFont>
      <p:font typeface="나눔고딕OTF ExtraBold" panose="020D0904000000000000" pitchFamily="34" charset="-127"/>
      <p:bold r:id="rId20"/>
    </p:embeddedFont>
    <p:embeddedFont>
      <p:font typeface="Cambria Math" panose="02040503050406030204" pitchFamily="18" charset="0"/>
      <p:regular r:id="rId21"/>
    </p:embeddedFont>
    <p:embeddedFont>
      <p:font typeface="NanumGothic ExtraBold" panose="020D0604000000000000" pitchFamily="34" charset="-127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64B"/>
    <a:srgbClr val="FFFFFF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A1F4CE-E5E6-E64F-A6B9-41ED11D3B387}" v="419" dt="2022-04-28T17:10:32.906"/>
  </p1510:revLst>
</p1510:revInfo>
</file>

<file path=ppt/tableStyles.xml><?xml version="1.0" encoding="utf-8"?>
<a:tblStyleLst xmlns:a="http://schemas.openxmlformats.org/drawingml/2006/main" def="{96FB1A28-4BEE-4DC9-A999-D609107A7781}">
  <a:tblStyle styleId="{96FB1A28-4BEE-4DC9-A999-D609107A778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DFD"/>
          </a:solidFill>
        </a:fill>
      </a:tcStyle>
    </a:wholeTbl>
    <a:band1H>
      <a:tcTxStyle/>
      <a:tcStyle>
        <a:tcBdr/>
        <a:fill>
          <a:solidFill>
            <a:srgbClr val="CDD8F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8F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97"/>
  </p:normalViewPr>
  <p:slideViewPr>
    <p:cSldViewPr snapToGrid="0">
      <p:cViewPr varScale="1">
        <p:scale>
          <a:sx n="134" d="100"/>
          <a:sy n="134" d="100"/>
        </p:scale>
        <p:origin x="10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3627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31338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47631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0745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9b589957c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119b589957c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9b589957c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119b589957c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588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878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379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9568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828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72421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112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CUAI 5기 </a:t>
            </a:r>
            <a:r>
              <a:rPr lang="ko-KR" altLang="en-US" sz="2500" b="1" i="0" u="none" strike="noStrike" cap="none" dirty="0" err="1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핸즈온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 </a:t>
            </a:r>
            <a:r>
              <a:rPr lang="ko-KR" altLang="en-US" sz="2500" b="1" i="0" u="none" strike="noStrike" cap="none" dirty="0" err="1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머신러닝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 </a:t>
            </a:r>
            <a:r>
              <a:rPr lang="en-US" altLang="ko-KR" sz="2500" b="1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5</a:t>
            </a: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팀</a:t>
            </a:r>
            <a:endParaRPr sz="2500" b="1" i="0" u="none" strike="noStrike" cap="none" dirty="0">
              <a:solidFill>
                <a:srgbClr val="19264B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 dirty="0">
                <a:solidFill>
                  <a:srgbClr val="19264B"/>
                </a:solidFill>
                <a:latin typeface="NanumGothic"/>
                <a:ea typeface="NanumGothic"/>
                <a:cs typeface="NanumGothic"/>
                <a:sym typeface="Nanum Gothic"/>
              </a:rPr>
              <a:t>2022.0</a:t>
            </a:r>
            <a:r>
              <a:rPr lang="en-US" altLang="ko-KR" b="1" dirty="0">
                <a:solidFill>
                  <a:srgbClr val="19264B"/>
                </a:solidFill>
                <a:latin typeface="NanumGothic"/>
                <a:ea typeface="NanumGothic"/>
                <a:cs typeface="NanumGothic"/>
                <a:sym typeface="Nanum Gothic"/>
              </a:rPr>
              <a:t>5</a:t>
            </a:r>
            <a:r>
              <a:rPr lang="ko" sz="1400" b="1" i="0" u="none" strike="noStrike" cap="none" dirty="0">
                <a:solidFill>
                  <a:srgbClr val="19264B"/>
                </a:solidFill>
                <a:latin typeface="NanumGothic"/>
                <a:ea typeface="NanumGothic"/>
                <a:cs typeface="NanumGothic"/>
                <a:sym typeface="Nanum Gothic"/>
              </a:rPr>
              <a:t>.</a:t>
            </a:r>
            <a:r>
              <a:rPr lang="en-US" altLang="ko-KR" b="1" dirty="0">
                <a:solidFill>
                  <a:srgbClr val="19264B"/>
                </a:solidFill>
                <a:latin typeface="NanumGothic"/>
                <a:ea typeface="NanumGothic"/>
                <a:cs typeface="NanumGothic"/>
                <a:sym typeface="Nanum Gothic"/>
              </a:rPr>
              <a:t>03</a:t>
            </a:r>
            <a:endParaRPr sz="1400" b="1" i="0" u="none" strike="noStrike" cap="none" dirty="0">
              <a:solidFill>
                <a:srgbClr val="19264B"/>
              </a:solidFill>
              <a:latin typeface="NanumGothic"/>
              <a:ea typeface="NanumGothic"/>
              <a:cs typeface="Nanum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NanumGothic"/>
              <a:ea typeface="NanumGothic"/>
              <a:cs typeface="Nanum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NanumGothic"/>
              <a:ea typeface="NanumGothic"/>
              <a:cs typeface="Nanum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 dirty="0">
                <a:solidFill>
                  <a:srgbClr val="19264B"/>
                </a:solidFill>
                <a:latin typeface="NanumGothic"/>
                <a:ea typeface="NanumGothic"/>
                <a:cs typeface="NanumGothic"/>
                <a:sym typeface="Nanum Gothic"/>
              </a:rPr>
              <a:t>발표자 : </a:t>
            </a:r>
            <a:r>
              <a:rPr lang="ko" altLang="en-US" sz="1100" b="1" dirty="0">
                <a:solidFill>
                  <a:srgbClr val="19264B"/>
                </a:solidFill>
                <a:latin typeface="NanumGothic"/>
                <a:ea typeface="NanumGothic"/>
                <a:cs typeface="NanumGothic"/>
                <a:sym typeface="Nanum Gothic"/>
              </a:rPr>
              <a:t>김휘중</a:t>
            </a:r>
            <a:endParaRPr sz="1100" b="1" i="0" u="none" strike="noStrike" cap="none" dirty="0">
              <a:solidFill>
                <a:srgbClr val="19264B"/>
              </a:solidFill>
              <a:latin typeface="NanumGothic"/>
              <a:ea typeface="NanumGothic"/>
              <a:cs typeface="NanumGothic"/>
              <a:sym typeface="Nanum Gothic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/>
              <a:t>라쏘</a:t>
            </a:r>
            <a:r>
              <a:rPr kumimoji="1" lang="ko-KR" altLang="en-US" sz="2400" b="1" dirty="0"/>
              <a:t> 회귀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D12691-E177-42E7-F851-819BE985B11C}"/>
                  </a:ext>
                </a:extLst>
              </p:cNvPr>
              <p:cNvSpPr txBox="1"/>
              <p:nvPr/>
            </p:nvSpPr>
            <p:spPr>
              <a:xfrm>
                <a:off x="1353975" y="1055550"/>
                <a:ext cx="5762625" cy="8421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600" dirty="0"/>
                  <a:t>규제가 추가된 선형 회귀의 다른 버전</a:t>
                </a:r>
                <a:r>
                  <a:rPr kumimoji="1" lang="en-US" altLang="ko-KR" sz="1600" dirty="0"/>
                  <a:t>.</a:t>
                </a:r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 err="1"/>
                  <a:t>규제항</a:t>
                </a:r>
                <a:r>
                  <a:rPr kumimoji="1" lang="ko-KR" altLang="en-US" sz="1600" dirty="0"/>
                  <a:t> </a:t>
                </a:r>
                <a14:m>
                  <m:oMath xmlns:m="http://schemas.openxmlformats.org/officeDocument/2006/math">
                    <m:r>
                      <a:rPr kumimoji="1" lang="ko-KR" altLang="en-US" sz="1600" i="1" smtClean="0">
                        <a:latin typeface="Cambria Math" panose="02040503050406030204" pitchFamily="18" charset="0"/>
                      </a:rPr>
                      <m:t>𝛼</m:t>
                    </m:r>
                    <m:nary>
                      <m:naryPr>
                        <m:chr m:val="∑"/>
                        <m:ctrlPr>
                          <a:rPr kumimoji="1" lang="ko-KR" altLang="en-US" sz="16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kumimoji="1" lang="en-US" altLang="ko-KR" sz="1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-US" altLang="ko-KR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kumimoji="1" lang="en-US" altLang="ko-KR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kumimoji="1" lang="ko-KR" altLang="en-US" sz="1600" b="0" i="0" smtClean="0">
                        <a:latin typeface="Cambria Math" panose="02040503050406030204" pitchFamily="18" charset="0"/>
                      </a:rPr>
                      <m:t>이</m:t>
                    </m:r>
                  </m:oMath>
                </a14:m>
                <a:r>
                  <a:rPr kumimoji="1" lang="ko-KR" altLang="en-US" sz="1600" dirty="0"/>
                  <a:t> 비용함수에 추가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D12691-E177-42E7-F851-819BE985B1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3975" y="1055550"/>
                <a:ext cx="5762625" cy="842154"/>
              </a:xfrm>
              <a:prstGeom prst="rect">
                <a:avLst/>
              </a:prstGeom>
              <a:blipFill>
                <a:blip r:embed="rId4"/>
                <a:stretch>
                  <a:fillRect l="-440" t="-2985" b="-7164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FEB60245-A5BE-EE83-D9FC-1E0024984C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975" y="2505075"/>
            <a:ext cx="2463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47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/>
              <a:t>엘라스틱넷</a:t>
            </a:r>
            <a:endParaRPr kumimoji="1" lang="ko-KR" altLang="en-US" sz="24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D12691-E177-42E7-F851-819BE985B11C}"/>
                  </a:ext>
                </a:extLst>
              </p:cNvPr>
              <p:cNvSpPr txBox="1"/>
              <p:nvPr/>
            </p:nvSpPr>
            <p:spPr>
              <a:xfrm>
                <a:off x="1353975" y="1055550"/>
                <a:ext cx="5762625" cy="9547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600" dirty="0"/>
                  <a:t>릿지 회귀와 </a:t>
                </a:r>
                <a:r>
                  <a:rPr kumimoji="1" lang="ko-KR" altLang="en-US" sz="1600" dirty="0" err="1"/>
                  <a:t>라쏘</a:t>
                </a:r>
                <a:r>
                  <a:rPr kumimoji="1" lang="ko-KR" altLang="en-US" sz="1600" dirty="0"/>
                  <a:t> 회귀의 절충 버전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 err="1"/>
                  <a:t>규제항</a:t>
                </a:r>
                <a:r>
                  <a:rPr kumimoji="1" lang="ko-KR" altLang="en-US" sz="16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a:rPr kumimoji="1" lang="ko-KR" altLang="en-US" sz="1600" i="1" smtClean="0">
                        <a:latin typeface="Cambria Math" panose="02040503050406030204" pitchFamily="18" charset="0"/>
                      </a:rPr>
                      <m:t>𝛼</m:t>
                    </m:r>
                    <m:nary>
                      <m:naryPr>
                        <m:chr m:val="∑"/>
                        <m:ctrlPr>
                          <a:rPr kumimoji="1" lang="ko-KR" altLang="en-US" sz="16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kumimoji="1" lang="en-US" altLang="ko-KR" sz="1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-US" altLang="ko-KR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kumimoji="1" lang="en-US" altLang="ko-KR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+ </m:t>
                        </m:r>
                        <m:f>
                          <m:fPr>
                            <m:ctrlPr>
                              <a:rPr kumimoji="1" lang="en-US" altLang="ko-KR" sz="16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ko-KR" sz="1600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kumimoji="1" lang="en-US" altLang="ko-KR" sz="16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num>
                          <m:den>
                            <m:r>
                              <a:rPr kumimoji="1" lang="en-US" altLang="ko-KR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kumimoji="1" lang="ko-KR" altLang="en-US" sz="1600" i="1">
                            <a:latin typeface="Cambria Math" panose="02040503050406030204" pitchFamily="18" charset="0"/>
                          </a:rPr>
                          <m:t>𝛼</m:t>
                        </m:r>
                        <m:nary>
                          <m:naryPr>
                            <m:chr m:val="∑"/>
                            <m:ctrlPr>
                              <a:rPr kumimoji="1" lang="ko-KR" altLang="en-US" sz="16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kumimoji="1" lang="en-US" altLang="ko-KR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ko-KR" sz="16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kumimoji="1" lang="en-US" altLang="ko-KR" sz="16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Sup>
                              <m:sSubSupPr>
                                <m:ctrlPr>
                                  <a:rPr kumimoji="1" lang="en-US" altLang="ko-KR" sz="16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kumimoji="1"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kumimoji="1" lang="en-US" altLang="ko-KR" sz="1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kumimoji="1" lang="en-US" altLang="ko-KR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e>
                    </m:nary>
                    <m:r>
                      <a:rPr kumimoji="1" lang="ko-KR" altLang="en-US" sz="1600" b="0" i="0" smtClean="0">
                        <a:latin typeface="Cambria Math" panose="02040503050406030204" pitchFamily="18" charset="0"/>
                      </a:rPr>
                      <m:t>이</m:t>
                    </m:r>
                  </m:oMath>
                </a14:m>
                <a:r>
                  <a:rPr kumimoji="1" lang="ko-KR" altLang="en-US" sz="1600" dirty="0"/>
                  <a:t> 비용함수에 추가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D12691-E177-42E7-F851-819BE985B1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3975" y="1055550"/>
                <a:ext cx="5762625" cy="954749"/>
              </a:xfrm>
              <a:prstGeom prst="rect">
                <a:avLst/>
              </a:prstGeom>
              <a:blipFill>
                <a:blip r:embed="rId4"/>
                <a:stretch>
                  <a:fillRect l="-440" t="-2632" b="-5526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8AAE75CF-E17A-E588-C55D-82E33078FB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3500" y="2493800"/>
            <a:ext cx="4114800" cy="1168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3B95FC-E9CB-AE61-0A77-CFA80C078DE4}"/>
              </a:ext>
            </a:extLst>
          </p:cNvPr>
          <p:cNvSpPr txBox="1"/>
          <p:nvPr/>
        </p:nvSpPr>
        <p:spPr>
          <a:xfrm>
            <a:off x="1647825" y="3886200"/>
            <a:ext cx="2390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r = 0</a:t>
            </a:r>
            <a:r>
              <a:rPr kumimoji="1" lang="ko-KR" altLang="en-US" dirty="0"/>
              <a:t> 이면 </a:t>
            </a:r>
            <a:r>
              <a:rPr kumimoji="1" lang="ko-KR" altLang="en-US" dirty="0" err="1"/>
              <a:t>릿지</a:t>
            </a:r>
            <a:r>
              <a:rPr kumimoji="1" lang="ko-KR" altLang="en-US" dirty="0"/>
              <a:t> 회귀와 같고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r = 1</a:t>
            </a:r>
            <a:r>
              <a:rPr kumimoji="1" lang="ko-KR" altLang="en-US" dirty="0"/>
              <a:t> 이면 </a:t>
            </a:r>
            <a:r>
              <a:rPr kumimoji="1" lang="ko-KR" altLang="en-US" dirty="0" err="1"/>
              <a:t>라쏘</a:t>
            </a:r>
            <a:r>
              <a:rPr kumimoji="1" lang="ko-KR" altLang="en-US" dirty="0"/>
              <a:t> 회귀와 같음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8191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/>
              <a:t>로지스틱 회귀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89E02D-13A4-D774-0432-7C5583F4AEA6}"/>
              </a:ext>
            </a:extLst>
          </p:cNvPr>
          <p:cNvSpPr txBox="1"/>
          <p:nvPr/>
        </p:nvSpPr>
        <p:spPr>
          <a:xfrm>
            <a:off x="1353975" y="855729"/>
            <a:ext cx="606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분류에 사용되는 회귀 알고리즘</a:t>
            </a:r>
            <a:endParaRPr kumimoji="1"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15FA6F9-502E-B7B2-AA33-7CE6E39E8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2156" y="1681561"/>
            <a:ext cx="5797146" cy="1727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28108D-0955-9BB6-3D76-DC10213D2507}"/>
              </a:ext>
            </a:extLst>
          </p:cNvPr>
          <p:cNvSpPr txBox="1"/>
          <p:nvPr/>
        </p:nvSpPr>
        <p:spPr>
          <a:xfrm>
            <a:off x="1353975" y="1300466"/>
            <a:ext cx="6732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로지스틱  함수 </a:t>
            </a:r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  <a:r>
              <a:rPr kumimoji="1" lang="en-US" altLang="ko-KR" dirty="0"/>
              <a:t>0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1</a:t>
            </a:r>
            <a:r>
              <a:rPr kumimoji="1" lang="ko-KR" altLang="en-US" dirty="0"/>
              <a:t>사이의 값을 출력하는 </a:t>
            </a:r>
            <a:r>
              <a:rPr kumimoji="1" lang="ko-KR" altLang="en-US" dirty="0" err="1"/>
              <a:t>시그모이드</a:t>
            </a:r>
            <a:r>
              <a:rPr kumimoji="1" lang="ko-KR" altLang="en-US" dirty="0"/>
              <a:t> 함수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9720B-5E56-06E6-551B-5890DB6E713B}"/>
                  </a:ext>
                </a:extLst>
              </p:cNvPr>
              <p:cNvSpPr txBox="1"/>
              <p:nvPr/>
            </p:nvSpPr>
            <p:spPr>
              <a:xfrm>
                <a:off x="1533544" y="4026161"/>
                <a:ext cx="5029181" cy="11972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dirty="0"/>
                  <a:t>t</a:t>
                </a:r>
                <a:r>
                  <a:rPr kumimoji="1" lang="ko-KR" altLang="en-US" dirty="0"/>
                  <a:t> </a:t>
                </a:r>
                <a:r>
                  <a:rPr kumimoji="1" lang="en-US" altLang="ko-KR" dirty="0"/>
                  <a:t>&lt;</a:t>
                </a:r>
                <a:r>
                  <a:rPr kumimoji="1" lang="ko-KR" altLang="en-US" dirty="0"/>
                  <a:t> </a:t>
                </a:r>
                <a:r>
                  <a:rPr kumimoji="1" lang="en-US" altLang="ko-KR" dirty="0"/>
                  <a:t>0</a:t>
                </a:r>
                <a:r>
                  <a:rPr kumimoji="1" lang="ko-KR" altLang="en-US" dirty="0"/>
                  <a:t> 이면 </a:t>
                </a:r>
                <a14:m>
                  <m:oMath xmlns:m="http://schemas.openxmlformats.org/officeDocument/2006/math">
                    <m:r>
                      <a:rPr kumimoji="1" lang="ko-KR" altLang="en-US" i="1" smtClean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kumimoji="1"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kumimoji="1" lang="en-US" altLang="ko-KR" dirty="0"/>
                  <a:t> &lt; 0.5</a:t>
                </a:r>
                <a:r>
                  <a:rPr kumimoji="1" lang="ko-KR" altLang="en-US" dirty="0"/>
                  <a:t>이고</a:t>
                </a:r>
                <a:r>
                  <a:rPr kumimoji="1" lang="en-US" altLang="ko-KR" dirty="0"/>
                  <a:t>,</a:t>
                </a:r>
                <a:r>
                  <a:rPr kumimoji="1" lang="ko-KR" altLang="en-US" dirty="0"/>
                  <a:t> </a:t>
                </a:r>
                <a:r>
                  <a:rPr kumimoji="1" lang="en-US" altLang="ko-KR" dirty="0"/>
                  <a:t>t</a:t>
                </a:r>
                <a:r>
                  <a:rPr kumimoji="1" lang="ko-KR" altLang="en-US" dirty="0"/>
                  <a:t> </a:t>
                </a:r>
                <a:r>
                  <a:rPr kumimoji="1" lang="en-US" altLang="ko-KR" dirty="0"/>
                  <a:t>&gt;</a:t>
                </a:r>
                <a:r>
                  <a:rPr kumimoji="1" lang="ko-KR" altLang="en-US" dirty="0"/>
                  <a:t> </a:t>
                </a:r>
                <a:r>
                  <a:rPr kumimoji="1" lang="en-US" altLang="ko-KR" dirty="0"/>
                  <a:t>0</a:t>
                </a:r>
                <a:r>
                  <a:rPr kumimoji="1" lang="ko-KR" altLang="en-US" dirty="0"/>
                  <a:t> 이면 </a:t>
                </a:r>
                <a14:m>
                  <m:oMath xmlns:m="http://schemas.openxmlformats.org/officeDocument/2006/math">
                    <m:r>
                      <a:rPr kumimoji="1" lang="ko-KR" altLang="en-US" i="1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kumimoji="1"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ko-KR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kumimoji="1" lang="en-US" altLang="ko-KR" dirty="0"/>
                  <a:t> &gt; 0.5</a:t>
                </a:r>
                <a:r>
                  <a:rPr kumimoji="1" lang="ko-KR" altLang="en-US" dirty="0"/>
                  <a:t>이다</a:t>
                </a:r>
                <a:r>
                  <a:rPr kumimoji="1" lang="en-US" altLang="ko-KR" dirty="0"/>
                  <a:t>.</a:t>
                </a:r>
                <a:r>
                  <a:rPr kumimoji="1" lang="ko-KR" altLang="en-US" dirty="0"/>
                  <a:t> </a:t>
                </a:r>
                <a:endParaRPr kumimoji="1" lang="en-US" altLang="ko-KR" dirty="0"/>
              </a:p>
              <a:p>
                <a:endParaRPr kumimoji="1" lang="en-US" altLang="ko-KR" dirty="0"/>
              </a:p>
              <a:p>
                <a:r>
                  <a:rPr kumimoji="1" lang="ko-KR" altLang="en-US" dirty="0"/>
                  <a:t>그러므로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p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kumimoji="1"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kumimoji="1"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ko-KR" altLang="en-US" dirty="0"/>
                  <a:t>가 양수일 때 </a:t>
                </a:r>
                <a:r>
                  <a:rPr kumimoji="1" lang="en-US" altLang="ko-KR" dirty="0"/>
                  <a:t>1</a:t>
                </a:r>
                <a:r>
                  <a:rPr kumimoji="1" lang="ko-KR" altLang="en-US" dirty="0"/>
                  <a:t> </a:t>
                </a:r>
                <a:r>
                  <a:rPr kumimoji="1" lang="en-US" altLang="ko-KR" dirty="0"/>
                  <a:t>(</a:t>
                </a:r>
                <a:r>
                  <a:rPr kumimoji="1" lang="ko-KR" altLang="en-US" dirty="0"/>
                  <a:t>양성클래스</a:t>
                </a:r>
                <a:r>
                  <a:rPr kumimoji="1" lang="en-US" altLang="ko-KR" dirty="0"/>
                  <a:t>)</a:t>
                </a:r>
                <a:r>
                  <a:rPr kumimoji="1" lang="ko-KR" altLang="en-US" dirty="0"/>
                  <a:t>라 예측하고</a:t>
                </a:r>
                <a:endParaRPr kumimoji="1" lang="en-US" altLang="ko-K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ko-K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p>
                          <m:r>
                            <a:rPr kumimoji="1" lang="en-US" altLang="ko-KR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kumimoji="1" lang="en-US" altLang="ko-KR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가</m:t>
                      </m:r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음성일</m:t>
                      </m:r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때</m:t>
                      </m:r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b="0" i="0" smtClean="0">
                          <a:latin typeface="Cambria Math" panose="02040503050406030204" pitchFamily="18" charset="0"/>
                        </a:rPr>
                        <m:t>0</m:t>
                      </m:r>
                      <m:d>
                        <m:dPr>
                          <m:ctrlPr>
                            <a:rPr kumimoji="1" lang="en-US" altLang="ko-KR" b="0" i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ko-KR" altLang="en-US" b="0" i="0" smtClean="0">
                              <a:latin typeface="Cambria Math" panose="02040503050406030204" pitchFamily="18" charset="0"/>
                            </a:rPr>
                            <m:t>음성</m:t>
                          </m:r>
                          <m:r>
                            <a:rPr kumimoji="1" lang="ko-KR" altLang="en-US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kumimoji="1" lang="ko-KR" altLang="en-US" b="0" i="0" smtClean="0">
                              <a:latin typeface="Cambria Math" panose="02040503050406030204" pitchFamily="18" charset="0"/>
                            </a:rPr>
                            <m:t>클래스</m:t>
                          </m:r>
                        </m:e>
                      </m:d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라고</m:t>
                      </m:r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b="0" i="0" smtClean="0">
                          <a:latin typeface="Cambria Math" panose="02040503050406030204" pitchFamily="18" charset="0"/>
                        </a:rPr>
                        <m:t>예측</m:t>
                      </m:r>
                    </m:oMath>
                  </m:oMathPara>
                </a14:m>
                <a:endParaRPr kumimoji="1" lang="ko-KR" altLang="en-US" dirty="0"/>
              </a:p>
              <a:p>
                <a:endParaRPr kumimoji="1" lang="ko-KR" altLang="en-US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9720B-5E56-06E6-551B-5890DB6E71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3544" y="4026161"/>
                <a:ext cx="5029181" cy="1197251"/>
              </a:xfrm>
              <a:prstGeom prst="rect">
                <a:avLst/>
              </a:prstGeom>
              <a:blipFill>
                <a:blip r:embed="rId5"/>
                <a:stretch>
                  <a:fillRect l="-25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그림 10">
            <a:extLst>
              <a:ext uri="{FF2B5EF4-FFF2-40B4-BE49-F238E27FC236}">
                <a16:creationId xmlns:a16="http://schemas.microsoft.com/office/drawing/2014/main" id="{5B8CACB2-26F4-E3D9-C82D-305183D122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3532" y="3314961"/>
            <a:ext cx="3505200" cy="7112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CB1899A-9F9E-A5D3-75A9-1E36AB2F27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33532" y="1878746"/>
            <a:ext cx="1368612" cy="115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448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/>
              <a:t>소프트맥스</a:t>
            </a:r>
            <a:r>
              <a:rPr kumimoji="1" lang="ko-KR" altLang="en-US" sz="2400" b="1" dirty="0"/>
              <a:t> 회귀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98FFC1-DB0D-849D-0DBB-43A73C445366}"/>
              </a:ext>
            </a:extLst>
          </p:cNvPr>
          <p:cNvSpPr txBox="1"/>
          <p:nvPr/>
        </p:nvSpPr>
        <p:spPr>
          <a:xfrm>
            <a:off x="1353963" y="992832"/>
            <a:ext cx="3865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다중 클래스 분류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다항 로지스틱 회귀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6285090-39F0-6FDF-FC8A-000DE42C6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199" y="185440"/>
            <a:ext cx="3048000" cy="1028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337FCE8-1F0E-91D5-0E84-D13E9B448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4181" y="1390650"/>
            <a:ext cx="3218037" cy="13335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8955754-0A97-733F-99F9-BA37A8BF8B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1632" y="2571749"/>
            <a:ext cx="6945098" cy="251460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3AC05AA-329F-65AC-B3C2-F7B614873DE6}"/>
                  </a:ext>
                </a:extLst>
              </p:cNvPr>
              <p:cNvSpPr txBox="1"/>
              <p:nvPr/>
            </p:nvSpPr>
            <p:spPr>
              <a:xfrm>
                <a:off x="1333500" y="1566847"/>
                <a:ext cx="383576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dirty="0"/>
                  <a:t>샘플 </a:t>
                </a:r>
                <a:r>
                  <a:rPr kumimoji="1" lang="en-US" altLang="ko-KR" dirty="0"/>
                  <a:t>x</a:t>
                </a:r>
                <a:r>
                  <a:rPr kumimoji="1" lang="ko-KR" altLang="en-US" dirty="0"/>
                  <a:t>가 주어지면 각 클래스 </a:t>
                </a:r>
                <a:r>
                  <a:rPr kumimoji="1" lang="en-US" altLang="ko-KR" dirty="0"/>
                  <a:t>k</a:t>
                </a:r>
                <a:r>
                  <a:rPr kumimoji="1" lang="ko-KR" altLang="en-US" dirty="0"/>
                  <a:t>에 대한 점수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kumimoji="1" lang="en-US" altLang="ko-KR" dirty="0"/>
                  <a:t>(x)</a:t>
                </a:r>
                <a:r>
                  <a:rPr kumimoji="1" lang="ko-KR" altLang="en-US" dirty="0" err="1"/>
                  <a:t>를</a:t>
                </a:r>
                <a:r>
                  <a:rPr kumimoji="1" lang="ko-KR" altLang="en-US" dirty="0"/>
                  <a:t> 계산하고</a:t>
                </a:r>
                <a:r>
                  <a:rPr kumimoji="1" lang="en-US" altLang="ko-KR" dirty="0"/>
                  <a:t>,</a:t>
                </a:r>
                <a:r>
                  <a:rPr kumimoji="1" lang="ko-KR" altLang="en-US" dirty="0"/>
                  <a:t> 그 점수에 </a:t>
                </a:r>
                <a:r>
                  <a:rPr kumimoji="1" lang="ko-KR" altLang="en-US" dirty="0" err="1"/>
                  <a:t>소프트맥스</a:t>
                </a:r>
                <a:r>
                  <a:rPr kumimoji="1" lang="ko-KR" altLang="en-US" dirty="0"/>
                  <a:t> 함수를 적용하여 </a:t>
                </a:r>
                <a:r>
                  <a:rPr kumimoji="1" lang="ko-KR" altLang="en-US"/>
                  <a:t>클래스의 확률을 추정</a:t>
                </a:r>
                <a:endParaRPr kumimoji="1" lang="ko-KR" altLang="en-US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3AC05AA-329F-65AC-B3C2-F7B614873D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500" y="1566847"/>
                <a:ext cx="3835762" cy="738664"/>
              </a:xfrm>
              <a:prstGeom prst="rect">
                <a:avLst/>
              </a:prstGeom>
              <a:blipFill>
                <a:blip r:embed="rId7"/>
                <a:stretch>
                  <a:fillRect l="-660" t="-1695" b="-678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9364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/>
          <p:nvPr/>
        </p:nvSpPr>
        <p:spPr>
          <a:xfrm>
            <a:off x="0" y="-37950"/>
            <a:ext cx="91440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3638187" y="2231672"/>
            <a:ext cx="186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" sz="28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28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2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9" name="Google Shape;10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만남 인증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1" name="Google Shape;111;p26"/>
          <p:cNvSpPr txBox="1"/>
          <p:nvPr/>
        </p:nvSpPr>
        <p:spPr>
          <a:xfrm>
            <a:off x="3688794" y="1274628"/>
            <a:ext cx="1969161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-KR" sz="1100" b="1" i="0" u="none" strike="noStrike" cap="none" dirty="0">
                <a:solidFill>
                  <a:srgbClr val="19264B"/>
                </a:solidFill>
                <a:latin typeface="NanumGothic"/>
                <a:ea typeface="NanumGothic"/>
                <a:cs typeface="NanumGothic"/>
                <a:sym typeface="Nanum Gothic"/>
              </a:rPr>
              <a:t>4/3</a:t>
            </a:r>
            <a:r>
              <a:rPr lang="en-US" altLang="ko" sz="1100" b="1" i="0" u="none" strike="noStrike" cap="none" dirty="0">
                <a:solidFill>
                  <a:srgbClr val="19264B"/>
                </a:solidFill>
                <a:latin typeface="NanumGothic"/>
                <a:ea typeface="NanumGothic"/>
                <a:cs typeface="NanumGothic"/>
                <a:sym typeface="Nanum Gothic"/>
              </a:rPr>
              <a:t> </a:t>
            </a:r>
            <a:r>
              <a:rPr lang="ko-KR" altLang="en-US" sz="1100" b="1" i="0" u="none" strike="noStrike" cap="none" dirty="0">
                <a:solidFill>
                  <a:srgbClr val="19264B"/>
                </a:solidFill>
                <a:latin typeface="NanumGothic"/>
                <a:ea typeface="NanumGothic"/>
                <a:cs typeface="NanumGothic"/>
                <a:sym typeface="Nanum Gothic"/>
              </a:rPr>
              <a:t>스터디 사진</a:t>
            </a:r>
            <a:endParaRPr sz="1100" b="1" i="0" u="none" strike="noStrike" cap="none" dirty="0">
              <a:solidFill>
                <a:srgbClr val="19264B"/>
              </a:solidFill>
              <a:latin typeface="NanumGothic"/>
              <a:ea typeface="NanumGothic"/>
              <a:cs typeface="NanumGothic"/>
              <a:sym typeface="Nanum Gothic"/>
            </a:endParaRPr>
          </a:p>
        </p:txBody>
      </p:sp>
      <p:pic>
        <p:nvPicPr>
          <p:cNvPr id="3" name="그림 2" descr="텍스트, 텔레비전, 모니터, 화면이(가) 표시된 사진&#10;&#10;자동 생성된 설명">
            <a:extLst>
              <a:ext uri="{FF2B5EF4-FFF2-40B4-BE49-F238E27FC236}">
                <a16:creationId xmlns:a16="http://schemas.microsoft.com/office/drawing/2014/main" id="{D080217D-84FF-6DDD-B1C0-33102BCE3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1251" y="2149050"/>
            <a:ext cx="3737124" cy="21316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12B861-7450-0905-0734-23B1C2C2BDD9}"/>
              </a:ext>
            </a:extLst>
          </p:cNvPr>
          <p:cNvSpPr txBox="1"/>
          <p:nvPr/>
        </p:nvSpPr>
        <p:spPr>
          <a:xfrm>
            <a:off x="6782201" y="1835185"/>
            <a:ext cx="21526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스터디원</a:t>
            </a:r>
            <a:r>
              <a:rPr kumimoji="1" lang="en-US" altLang="ko-KR" dirty="0"/>
              <a:t>1:</a:t>
            </a:r>
            <a:r>
              <a:rPr kumimoji="1" lang="ko-KR" altLang="en-US" dirty="0"/>
              <a:t> 함정훈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 err="1"/>
              <a:t>스터디원</a:t>
            </a:r>
            <a:r>
              <a:rPr kumimoji="1" lang="en-US" altLang="ko-KR" dirty="0"/>
              <a:t>2: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박도영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 err="1"/>
              <a:t>스터디원</a:t>
            </a:r>
            <a:r>
              <a:rPr kumimoji="1" lang="en-US" altLang="ko-KR" dirty="0"/>
              <a:t>3: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김휘중</a:t>
            </a:r>
            <a:endParaRPr kumimoji="1"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C79FB8-0E5B-7F77-5FA2-AC018D0F9736}"/>
              </a:ext>
            </a:extLst>
          </p:cNvPr>
          <p:cNvSpPr txBox="1"/>
          <p:nvPr/>
        </p:nvSpPr>
        <p:spPr>
          <a:xfrm>
            <a:off x="1438274" y="142875"/>
            <a:ext cx="4905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/>
              <a:t>chapter 4.</a:t>
            </a:r>
            <a:r>
              <a:rPr kumimoji="1" lang="ko-KR" altLang="en-US" sz="2800" dirty="0"/>
              <a:t> </a:t>
            </a:r>
            <a:r>
              <a:rPr kumimoji="1" lang="en-US" altLang="ko-KR" sz="2800" dirty="0"/>
              <a:t> </a:t>
            </a:r>
            <a:r>
              <a:rPr kumimoji="1" lang="ko-KR" altLang="en-US" sz="2800" dirty="0"/>
              <a:t>모델훈련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B60B22-0650-C29B-8917-D06645C0BA1B}"/>
              </a:ext>
            </a:extLst>
          </p:cNvPr>
          <p:cNvSpPr txBox="1"/>
          <p:nvPr/>
        </p:nvSpPr>
        <p:spPr>
          <a:xfrm>
            <a:off x="1438274" y="827054"/>
            <a:ext cx="57531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b="1" dirty="0"/>
              <a:t>1.</a:t>
            </a:r>
            <a:r>
              <a:rPr kumimoji="1" lang="ko-KR" altLang="en-US" sz="1800" b="1" dirty="0"/>
              <a:t>정규방정식</a:t>
            </a:r>
            <a:endParaRPr kumimoji="1" lang="en-US" altLang="ko-KR" sz="1800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sz="1800" b="1" dirty="0"/>
              <a:t>2</a:t>
            </a:r>
            <a:r>
              <a:rPr kumimoji="1" lang="ko-KR" altLang="en-US" sz="1800" b="1" dirty="0"/>
              <a:t> </a:t>
            </a:r>
            <a:r>
              <a:rPr kumimoji="1" lang="en-US" altLang="ko-KR" sz="1800" b="1" dirty="0"/>
              <a:t>.</a:t>
            </a:r>
            <a:r>
              <a:rPr kumimoji="1" lang="ko-KR" altLang="en-US" sz="1800" b="1" dirty="0"/>
              <a:t>경사 </a:t>
            </a:r>
            <a:r>
              <a:rPr kumimoji="1" lang="ko-KR" altLang="en-US" sz="1800" b="1" dirty="0" err="1"/>
              <a:t>하강법</a:t>
            </a:r>
            <a:endParaRPr kumimoji="1" lang="en-US" altLang="ko-KR" sz="1800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배치 경사 </a:t>
            </a:r>
            <a:r>
              <a:rPr kumimoji="1" lang="ko-KR" altLang="en-US" dirty="0" err="1"/>
              <a:t>하강법</a:t>
            </a:r>
            <a:endParaRPr kumimoji="1" lang="en-US" altLang="ko-KR" dirty="0"/>
          </a:p>
          <a:p>
            <a:r>
              <a:rPr kumimoji="1" lang="ko-KR" altLang="en-US" dirty="0"/>
              <a:t>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확률적 경사 </a:t>
            </a:r>
            <a:r>
              <a:rPr kumimoji="1" lang="ko-KR" altLang="en-US" dirty="0" err="1"/>
              <a:t>하강법</a:t>
            </a:r>
            <a:endParaRPr kumimoji="1" lang="en-US" altLang="ko-KR" dirty="0"/>
          </a:p>
          <a:p>
            <a:r>
              <a:rPr kumimoji="1" lang="ko-KR" altLang="en-US" dirty="0"/>
              <a:t>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미치배치</a:t>
            </a:r>
            <a:r>
              <a:rPr kumimoji="1" lang="ko-KR" altLang="en-US" dirty="0"/>
              <a:t> 경사 </a:t>
            </a:r>
            <a:r>
              <a:rPr kumimoji="1" lang="ko-KR" altLang="en-US" dirty="0" err="1"/>
              <a:t>하강법</a:t>
            </a:r>
            <a:endParaRPr kumimoji="1" lang="en-US" altLang="ko-KR" dirty="0"/>
          </a:p>
          <a:p>
            <a:endParaRPr kumimoji="1" lang="en-US" altLang="ko-KR" b="1" dirty="0"/>
          </a:p>
          <a:p>
            <a:r>
              <a:rPr kumimoji="1" lang="en-US" altLang="ko-KR" sz="1800" b="1" dirty="0"/>
              <a:t>3.</a:t>
            </a:r>
            <a:r>
              <a:rPr kumimoji="1" lang="ko-KR" altLang="en-US" sz="1800" b="1" dirty="0"/>
              <a:t>규제가 있는 선형 모델</a:t>
            </a:r>
            <a:endParaRPr kumimoji="1" lang="en-US" altLang="ko-KR" sz="1800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릿지</a:t>
            </a:r>
            <a:r>
              <a:rPr kumimoji="1" lang="ko-KR" altLang="en-US" dirty="0"/>
              <a:t> 회귀</a:t>
            </a:r>
            <a:endParaRPr kumimoji="1" lang="en-US" altLang="ko-KR" dirty="0"/>
          </a:p>
          <a:p>
            <a:r>
              <a:rPr kumimoji="1" lang="ko-KR" altLang="en-US" dirty="0"/>
              <a:t>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라쏘</a:t>
            </a:r>
            <a:r>
              <a:rPr kumimoji="1" lang="ko-KR" altLang="en-US" dirty="0"/>
              <a:t> 회귀</a:t>
            </a:r>
            <a:endParaRPr kumimoji="1" lang="en-US" altLang="ko-KR" dirty="0"/>
          </a:p>
          <a:p>
            <a:r>
              <a:rPr kumimoji="1" lang="ko-KR" altLang="en-US" dirty="0"/>
              <a:t>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엘라스틱넷</a:t>
            </a:r>
            <a:endParaRPr kumimoji="1" lang="en-US" altLang="ko-KR" dirty="0"/>
          </a:p>
          <a:p>
            <a:endParaRPr kumimoji="1" lang="en-US" altLang="ko-KR" b="1" dirty="0"/>
          </a:p>
          <a:p>
            <a:r>
              <a:rPr kumimoji="1" lang="en-US" altLang="ko-KR" sz="1800" b="1" dirty="0"/>
              <a:t>4.</a:t>
            </a:r>
            <a:r>
              <a:rPr kumimoji="1" lang="ko-KR" altLang="en-US" sz="1800" b="1" dirty="0"/>
              <a:t> 로지스틱 회귀</a:t>
            </a:r>
            <a:endParaRPr kumimoji="1" lang="en-US" altLang="ko-KR" sz="1800" b="1" dirty="0"/>
          </a:p>
          <a:p>
            <a:r>
              <a:rPr kumimoji="1" lang="ko-KR" altLang="en-US" b="1" dirty="0"/>
              <a:t>  </a:t>
            </a:r>
            <a:endParaRPr kumimoji="1" lang="en-US" altLang="ko-KR" b="1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소프트맥스</a:t>
            </a:r>
            <a:r>
              <a:rPr kumimoji="1" lang="ko-KR" altLang="en-US" dirty="0"/>
              <a:t> 회귀</a:t>
            </a:r>
            <a:endParaRPr kumimoji="1" lang="en-US" altLang="ko-KR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946767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/>
              <a:t>정규방정식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D12691-E177-42E7-F851-819BE985B11C}"/>
                  </a:ext>
                </a:extLst>
              </p:cNvPr>
              <p:cNvSpPr txBox="1"/>
              <p:nvPr/>
            </p:nvSpPr>
            <p:spPr>
              <a:xfrm>
                <a:off x="1353975" y="1055550"/>
                <a:ext cx="5762625" cy="3118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dirty="0"/>
                  <a:t>비용 함수를 최소화하는 </a:t>
                </a:r>
                <a14:m>
                  <m:oMath xmlns:m="http://schemas.openxmlformats.org/officeDocument/2006/math">
                    <m:r>
                      <a:rPr kumimoji="1" lang="ko-KR" altLang="en-US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kumimoji="1" lang="ko-KR" altLang="en-US" dirty="0"/>
                  <a:t>값을 찾기 위한 해석적인 방법</a:t>
                </a:r>
                <a:r>
                  <a:rPr kumimoji="1" lang="en-US" altLang="ko-KR" dirty="0"/>
                  <a:t>.</a:t>
                </a:r>
                <a:endParaRPr kumimoji="1" lang="ko-KR" alt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D12691-E177-42E7-F851-819BE985B1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3975" y="1055550"/>
                <a:ext cx="5762625" cy="311817"/>
              </a:xfrm>
              <a:prstGeom prst="rect">
                <a:avLst/>
              </a:prstGeom>
              <a:blipFill>
                <a:blip r:embed="rId4"/>
                <a:stretch>
                  <a:fillRect l="-220" t="-4000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4CDACF49-8664-18CA-F3FB-67047BA9DB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088" y="1723127"/>
            <a:ext cx="24003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95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/>
              <a:t>경사하강법</a:t>
            </a:r>
            <a:endParaRPr kumimoji="1" lang="ko-KR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D12691-E177-42E7-F851-819BE985B11C}"/>
              </a:ext>
            </a:extLst>
          </p:cNvPr>
          <p:cNvSpPr txBox="1"/>
          <p:nvPr/>
        </p:nvSpPr>
        <p:spPr>
          <a:xfrm>
            <a:off x="1438275" y="1055550"/>
            <a:ext cx="6315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비용 함수를 최소화하기 위해 반복해서 파라미터를 조정하는 최적화 알고리즘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2E8AC13-8266-6A7C-3481-2CE003115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464" y="1591167"/>
            <a:ext cx="6669221" cy="30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853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/>
              <a:t>경사하강법</a:t>
            </a:r>
            <a:endParaRPr kumimoji="1" lang="ko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880DF5-482D-9906-4716-CCDFEDF79C49}"/>
              </a:ext>
            </a:extLst>
          </p:cNvPr>
          <p:cNvSpPr txBox="1"/>
          <p:nvPr/>
        </p:nvSpPr>
        <p:spPr>
          <a:xfrm>
            <a:off x="1353975" y="1036500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학습률</a:t>
            </a:r>
            <a:r>
              <a:rPr kumimoji="1" lang="en-US" altLang="ko-KR" dirty="0"/>
              <a:t>:</a:t>
            </a:r>
            <a:r>
              <a:rPr kumimoji="1" lang="ko-KR" altLang="en-US" dirty="0"/>
              <a:t> 학습 스텝의 크기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F91F870-8058-80C1-48BD-7DB269F73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619" y="2550574"/>
            <a:ext cx="3894312" cy="20039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C29193-DF1C-23D1-8A0A-12765522FB5D}"/>
              </a:ext>
            </a:extLst>
          </p:cNvPr>
          <p:cNvSpPr txBox="1"/>
          <p:nvPr/>
        </p:nvSpPr>
        <p:spPr>
          <a:xfrm>
            <a:off x="1800225" y="1989072"/>
            <a:ext cx="2552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학습률이</a:t>
            </a:r>
            <a:r>
              <a:rPr kumimoji="1" lang="ko-KR" altLang="en-US" dirty="0"/>
              <a:t> 너무 작을 때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9727CD8-9B97-5B91-5270-339D4D05AC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3756" y="2571244"/>
            <a:ext cx="3291375" cy="20039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9C8010-241C-C793-EB35-AAEEEC9A9A13}"/>
              </a:ext>
            </a:extLst>
          </p:cNvPr>
          <p:cNvSpPr txBox="1"/>
          <p:nvPr/>
        </p:nvSpPr>
        <p:spPr>
          <a:xfrm>
            <a:off x="5819775" y="1989072"/>
            <a:ext cx="1971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학습률이</a:t>
            </a:r>
            <a:r>
              <a:rPr kumimoji="1" lang="ko-KR" altLang="en-US" dirty="0"/>
              <a:t> 너무 클 때</a:t>
            </a:r>
          </a:p>
        </p:txBody>
      </p:sp>
    </p:spTree>
    <p:extLst>
      <p:ext uri="{BB962C8B-B14F-4D97-AF65-F5344CB8AC3E}">
        <p14:creationId xmlns:p14="http://schemas.microsoft.com/office/powerpoint/2010/main" val="1559248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/>
              <a:t>경사하강법</a:t>
            </a:r>
            <a:endParaRPr kumimoji="1" lang="ko-KR" altLang="en-US" sz="24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D7B6B9-192C-C776-97F5-CF32A42E8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2850" y="1888927"/>
            <a:ext cx="5473700" cy="294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FE94F9-0F99-32A2-8F50-E2EC6B888D7D}"/>
              </a:ext>
            </a:extLst>
          </p:cNvPr>
          <p:cNvSpPr txBox="1"/>
          <p:nvPr/>
        </p:nvSpPr>
        <p:spPr>
          <a:xfrm>
            <a:off x="1353974" y="1181100"/>
            <a:ext cx="49325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 문제점</a:t>
            </a:r>
            <a:endParaRPr kumimoji="1" lang="en-US" altLang="ko-KR" dirty="0"/>
          </a:p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전역최솟값에</a:t>
            </a:r>
            <a:r>
              <a:rPr kumimoji="1" lang="ko-KR" altLang="en-US" dirty="0"/>
              <a:t> 도달하지 못하고 </a:t>
            </a:r>
            <a:r>
              <a:rPr kumimoji="1" lang="ko-KR" altLang="en-US" dirty="0" err="1"/>
              <a:t>지역최솟값에</a:t>
            </a:r>
            <a:r>
              <a:rPr kumimoji="1" lang="ko-KR" altLang="en-US" dirty="0"/>
              <a:t> 수렴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2.</a:t>
            </a:r>
            <a:r>
              <a:rPr kumimoji="1" lang="ko-KR" altLang="en-US" dirty="0"/>
              <a:t> 평탄한 지역을 지나기 위해 시간이 지연되거나 멈춤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5003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/>
              <a:t>경사하강법</a:t>
            </a:r>
            <a:endParaRPr kumimoji="1" lang="ko-KR" alt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D12691-E177-42E7-F851-819BE985B11C}"/>
              </a:ext>
            </a:extLst>
          </p:cNvPr>
          <p:cNvSpPr txBox="1"/>
          <p:nvPr/>
        </p:nvSpPr>
        <p:spPr>
          <a:xfrm>
            <a:off x="1353975" y="1055550"/>
            <a:ext cx="69423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ko-KR" sz="1600" b="1" dirty="0"/>
              <a:t>1.</a:t>
            </a:r>
            <a:r>
              <a:rPr kumimoji="1" lang="ko-KR" altLang="en-US" sz="1600" b="1" dirty="0"/>
              <a:t> 배치 경사 </a:t>
            </a:r>
            <a:r>
              <a:rPr kumimoji="1" lang="ko-KR" altLang="en-US" sz="1600" b="1" dirty="0" err="1"/>
              <a:t>하강법</a:t>
            </a:r>
            <a:endParaRPr kumimoji="1" lang="en-US" altLang="ko-KR" sz="1600" b="1" dirty="0"/>
          </a:p>
          <a:p>
            <a:pPr marL="342900" lvl="1" indent="-342900">
              <a:buAutoNum type="arabicPeriod"/>
            </a:pPr>
            <a:endParaRPr kumimoji="1" lang="en-US" altLang="ko-KR" sz="1600" b="1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 매 경사 </a:t>
            </a:r>
            <a:r>
              <a:rPr kumimoji="1" lang="ko-KR" altLang="en-US" dirty="0" err="1"/>
              <a:t>하강법</a:t>
            </a:r>
            <a:r>
              <a:rPr kumimoji="1" lang="ko-KR" altLang="en-US" dirty="0"/>
              <a:t> 스텝에서 전체 훈련 세트 </a:t>
            </a:r>
            <a:r>
              <a:rPr kumimoji="1" lang="en-US" altLang="ko-KR" dirty="0"/>
              <a:t>X</a:t>
            </a:r>
            <a:r>
              <a:rPr kumimoji="1" lang="ko-KR" altLang="en-US" dirty="0"/>
              <a:t>에 대한 계산을 함</a:t>
            </a:r>
            <a:endParaRPr kumimoji="1" lang="en-US" altLang="ko-KR" dirty="0"/>
          </a:p>
          <a:p>
            <a:pPr marL="342900" indent="-342900">
              <a:buAutoNum type="arabicPeriod"/>
            </a:pPr>
            <a:endParaRPr kumimoji="1" lang="en-US" altLang="ko-KR" sz="1600" b="1" dirty="0"/>
          </a:p>
          <a:p>
            <a:endParaRPr kumimoji="1" lang="en-US" altLang="ko-KR" sz="1600" b="1" dirty="0"/>
          </a:p>
          <a:p>
            <a:r>
              <a:rPr kumimoji="1" lang="ko-KR" altLang="en-US" sz="1600" b="1" dirty="0"/>
              <a:t>    </a:t>
            </a:r>
            <a:endParaRPr kumimoji="1" lang="en-US" altLang="ko-KR" dirty="0"/>
          </a:p>
          <a:p>
            <a:r>
              <a:rPr kumimoji="1" lang="en-US" altLang="ko-KR" sz="1600" b="1" dirty="0"/>
              <a:t>2.</a:t>
            </a:r>
            <a:r>
              <a:rPr kumimoji="1" lang="ko-KR" altLang="en-US" sz="1600" b="1" dirty="0"/>
              <a:t> 확률적 경사 </a:t>
            </a:r>
            <a:r>
              <a:rPr kumimoji="1" lang="ko-KR" altLang="en-US" sz="1600" b="1" dirty="0" err="1"/>
              <a:t>하강법</a:t>
            </a:r>
            <a:endParaRPr kumimoji="1" lang="en-US" altLang="ko-KR" sz="1600" b="1" dirty="0"/>
          </a:p>
          <a:p>
            <a:endParaRPr kumimoji="1" lang="en-US" altLang="ko-KR" sz="1600" b="1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 매 스텝에서 한개의 훈련 샘플을 무작위 선택하여  계산</a:t>
            </a:r>
            <a:endParaRPr kumimoji="1" lang="en-US" altLang="ko-KR" dirty="0"/>
          </a:p>
          <a:p>
            <a:pPr marL="342900" indent="-342900">
              <a:buAutoNum type="arabicPeriod"/>
            </a:pPr>
            <a:endParaRPr kumimoji="1" lang="en-US" altLang="ko-KR" sz="1600" b="1" dirty="0"/>
          </a:p>
          <a:p>
            <a:endParaRPr kumimoji="1" lang="en-US" altLang="ko-KR" dirty="0"/>
          </a:p>
          <a:p>
            <a:r>
              <a:rPr kumimoji="1" lang="en-US" altLang="ko-KR" sz="1600" b="1" dirty="0"/>
              <a:t>3.</a:t>
            </a:r>
            <a:r>
              <a:rPr kumimoji="1" lang="ko-KR" altLang="en-US" sz="1600" b="1" dirty="0"/>
              <a:t> 미니배치 경사 </a:t>
            </a:r>
            <a:r>
              <a:rPr kumimoji="1" lang="ko-KR" altLang="en-US" sz="1600" b="1" dirty="0" err="1"/>
              <a:t>하강법</a:t>
            </a:r>
            <a:endParaRPr kumimoji="1" lang="en-US" altLang="ko-KR" sz="1600" b="1" dirty="0"/>
          </a:p>
          <a:p>
            <a:pPr marL="342900" indent="-342900">
              <a:buAutoNum type="arabicPeriod"/>
            </a:pPr>
            <a:endParaRPr kumimoji="1" lang="en-US" altLang="ko-KR" sz="1600" b="1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 매 스텝에서 미니배치라 부르는 임의의 작은 샘플 세트를 선택하여 계산</a:t>
            </a:r>
            <a:endParaRPr kumimoji="1" lang="en-US" altLang="ko-KR" dirty="0"/>
          </a:p>
          <a:p>
            <a:pPr marL="342900" indent="-342900">
              <a:buAutoNum type="arabicPeriod"/>
            </a:pPr>
            <a:endParaRPr kumimoji="1" lang="en-US" altLang="ko-KR" sz="1600" b="1" dirty="0"/>
          </a:p>
          <a:p>
            <a:pPr marL="342900" indent="-342900">
              <a:buAutoNum type="arabicPeriod"/>
            </a:pPr>
            <a:endParaRPr kumimoji="1"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25767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1F3AFE-4324-6267-7BDB-B827F9118180}"/>
              </a:ext>
            </a:extLst>
          </p:cNvPr>
          <p:cNvSpPr txBox="1"/>
          <p:nvPr/>
        </p:nvSpPr>
        <p:spPr>
          <a:xfrm>
            <a:off x="1333500" y="23812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/>
              <a:t>릿지</a:t>
            </a:r>
            <a:r>
              <a:rPr kumimoji="1" lang="ko-KR" altLang="en-US" sz="2400" b="1" dirty="0"/>
              <a:t> 회귀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D12691-E177-42E7-F851-819BE985B11C}"/>
                  </a:ext>
                </a:extLst>
              </p:cNvPr>
              <p:cNvSpPr txBox="1"/>
              <p:nvPr/>
            </p:nvSpPr>
            <p:spPr>
              <a:xfrm>
                <a:off x="1353975" y="1055550"/>
                <a:ext cx="5762625" cy="14248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600" dirty="0"/>
                  <a:t>규제가 추가된 선형 회귀</a:t>
                </a:r>
                <a:r>
                  <a:rPr kumimoji="1" lang="en-US" altLang="ko-KR" sz="1600" dirty="0"/>
                  <a:t>.</a:t>
                </a:r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/>
                  <a:t>규제 </a:t>
                </a:r>
                <a:r>
                  <a:rPr kumimoji="1" lang="en-US" altLang="ko-KR" sz="1600" dirty="0"/>
                  <a:t>=</a:t>
                </a:r>
                <a:r>
                  <a:rPr kumimoji="1" lang="ko-KR" altLang="en-US" sz="1600" dirty="0"/>
                  <a:t> 과대적합을 감소시키는 좋은 방법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 err="1"/>
                  <a:t>규제항</a:t>
                </a:r>
                <a:r>
                  <a:rPr kumimoji="1" lang="ko-KR" altLang="en-US" sz="1600" dirty="0"/>
                  <a:t> </a:t>
                </a:r>
                <a14:m>
                  <m:oMath xmlns:m="http://schemas.openxmlformats.org/officeDocument/2006/math">
                    <m:r>
                      <a:rPr kumimoji="1" lang="ko-KR" altLang="en-US" sz="1600" i="1" smtClean="0">
                        <a:latin typeface="Cambria Math" panose="02040503050406030204" pitchFamily="18" charset="0"/>
                      </a:rPr>
                      <m:t>𝛼</m:t>
                    </m:r>
                    <m:f>
                      <m:fPr>
                        <m:ctrlPr>
                          <a:rPr kumimoji="1" lang="en-US" altLang="ko-KR" sz="1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nary>
                      <m:naryPr>
                        <m:chr m:val="∑"/>
                        <m:ctrlPr>
                          <a:rPr kumimoji="1" lang="ko-KR" altLang="en-US" sz="16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Sup>
                          <m:sSubSupPr>
                            <m:ctrlPr>
                              <a:rPr kumimoji="1" lang="en-US" altLang="ko-KR" sz="160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kumimoji="1" lang="en-US" altLang="ko-KR" sz="1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kumimoji="1" lang="en-US" altLang="ko-KR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kumimoji="1" lang="en-US" altLang="ko-KR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  <m:r>
                      <a:rPr kumimoji="1" lang="ko-KR" altLang="en-US" sz="16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ko-KR" altLang="en-US" sz="1600" dirty="0"/>
                  <a:t>이 비용함수에 추가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7D12691-E177-42E7-F851-819BE985B1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3975" y="1055550"/>
                <a:ext cx="5762625" cy="1424877"/>
              </a:xfrm>
              <a:prstGeom prst="rect">
                <a:avLst/>
              </a:prstGeom>
              <a:blipFill>
                <a:blip r:embed="rId4"/>
                <a:stretch>
                  <a:fillRect l="-440" t="-1770" b="-389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DFD8C195-536D-8D04-3430-122998279C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8439" y="2836187"/>
            <a:ext cx="2886848" cy="11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28220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349</Words>
  <Application>Microsoft Macintosh PowerPoint</Application>
  <PresentationFormat>화면 슬라이드 쇼(16:9)</PresentationFormat>
  <Paragraphs>86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Arial</vt:lpstr>
      <vt:lpstr>NanumGothic</vt:lpstr>
      <vt:lpstr>나눔고딕OTF ExtraBold</vt:lpstr>
      <vt:lpstr>NanumGothic ExtraBold</vt:lpstr>
      <vt:lpstr>Cambria Math</vt:lpstr>
      <vt:lpstr>Simple Light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youth_0619</dc:creator>
  <cp:lastModifiedBy>김휘중</cp:lastModifiedBy>
  <cp:revision>3</cp:revision>
  <dcterms:modified xsi:type="dcterms:W3CDTF">2022-04-28T17:15:34Z</dcterms:modified>
</cp:coreProperties>
</file>